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368" r:id="rId2"/>
    <p:sldId id="2369" r:id="rId3"/>
    <p:sldId id="2370" r:id="rId4"/>
    <p:sldId id="2371" r:id="rId5"/>
    <p:sldId id="2363" r:id="rId6"/>
    <p:sldId id="2367" r:id="rId7"/>
    <p:sldId id="2362" r:id="rId8"/>
    <p:sldId id="2364" r:id="rId9"/>
    <p:sldId id="2365" r:id="rId10"/>
    <p:sldId id="2366" r:id="rId11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  <a:srgbClr val="001334"/>
    <a:srgbClr val="000820"/>
    <a:srgbClr val="000C28"/>
    <a:srgbClr val="5D77EB"/>
    <a:srgbClr val="1AE8DA"/>
    <a:srgbClr val="CF9600"/>
    <a:srgbClr val="F52552"/>
    <a:srgbClr val="EC72A5"/>
    <a:srgbClr val="FFC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36" autoAdjust="0"/>
    <p:restoredTop sz="79960" autoAdjust="0"/>
  </p:normalViewPr>
  <p:slideViewPr>
    <p:cSldViewPr snapToGrid="0" snapToObjects="1">
      <p:cViewPr varScale="1">
        <p:scale>
          <a:sx n="51" d="100"/>
          <a:sy n="51" d="100"/>
        </p:scale>
        <p:origin x="1296" y="24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042C20-951D-104F-A975-ADC0F0D8E67C}" type="doc">
      <dgm:prSet loTypeId="urn:microsoft.com/office/officeart/2005/8/layout/cycle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0D9307-17AC-E240-B958-30D63F789C6A}">
      <dgm:prSet phldrT="[Text]"/>
      <dgm:spPr/>
      <dgm:t>
        <a:bodyPr/>
        <a:lstStyle/>
        <a:p>
          <a:r>
            <a:rPr lang="en-US" dirty="0"/>
            <a:t>Plan</a:t>
          </a:r>
        </a:p>
      </dgm:t>
    </dgm:pt>
    <dgm:pt modelId="{E5DB94BA-40BE-B54F-9058-3B6E6F196B06}" type="parTrans" cxnId="{3FE43CD5-B3DD-6F45-B169-38F2B03959B0}">
      <dgm:prSet/>
      <dgm:spPr/>
      <dgm:t>
        <a:bodyPr/>
        <a:lstStyle/>
        <a:p>
          <a:endParaRPr lang="en-US"/>
        </a:p>
      </dgm:t>
    </dgm:pt>
    <dgm:pt modelId="{D42DB277-A425-1B46-B7E9-F112B97A0662}" type="sibTrans" cxnId="{3FE43CD5-B3DD-6F45-B169-38F2B03959B0}">
      <dgm:prSet/>
      <dgm:spPr/>
      <dgm:t>
        <a:bodyPr/>
        <a:lstStyle/>
        <a:p>
          <a:endParaRPr lang="en-US"/>
        </a:p>
      </dgm:t>
    </dgm:pt>
    <dgm:pt modelId="{A8420076-8B16-6A4A-867B-C6CCDA3DE9ED}">
      <dgm:prSet phldrT="[Text]"/>
      <dgm:spPr/>
      <dgm:t>
        <a:bodyPr/>
        <a:lstStyle/>
        <a:p>
          <a:r>
            <a:rPr lang="en-US" dirty="0"/>
            <a:t>Agree</a:t>
          </a:r>
        </a:p>
      </dgm:t>
    </dgm:pt>
    <dgm:pt modelId="{5250C7E5-28C4-484F-B08C-EAC10401D252}" type="parTrans" cxnId="{2428038E-8964-454B-A514-08CEBA6424F4}">
      <dgm:prSet/>
      <dgm:spPr/>
      <dgm:t>
        <a:bodyPr/>
        <a:lstStyle/>
        <a:p>
          <a:endParaRPr lang="en-US"/>
        </a:p>
      </dgm:t>
    </dgm:pt>
    <dgm:pt modelId="{538050EE-5152-DE44-AC93-58B7F20B6AD3}" type="sibTrans" cxnId="{2428038E-8964-454B-A514-08CEBA6424F4}">
      <dgm:prSet/>
      <dgm:spPr/>
      <dgm:t>
        <a:bodyPr/>
        <a:lstStyle/>
        <a:p>
          <a:endParaRPr lang="en-US"/>
        </a:p>
      </dgm:t>
    </dgm:pt>
    <dgm:pt modelId="{A959095D-DCB9-3049-936E-09689B9D4902}">
      <dgm:prSet phldrT="[Text]"/>
      <dgm:spPr/>
      <dgm:t>
        <a:bodyPr/>
        <a:lstStyle/>
        <a:p>
          <a:r>
            <a:rPr lang="en-US" dirty="0"/>
            <a:t>Help</a:t>
          </a:r>
        </a:p>
      </dgm:t>
    </dgm:pt>
    <dgm:pt modelId="{A84BD747-2350-CE48-B8AB-B50B824F0949}" type="parTrans" cxnId="{CF7373AF-3E4B-554E-972E-D601F1B327F9}">
      <dgm:prSet/>
      <dgm:spPr/>
      <dgm:t>
        <a:bodyPr/>
        <a:lstStyle/>
        <a:p>
          <a:endParaRPr lang="en-US"/>
        </a:p>
      </dgm:t>
    </dgm:pt>
    <dgm:pt modelId="{D551ED34-DC89-2A41-93F4-D5D2240DA05B}" type="sibTrans" cxnId="{CF7373AF-3E4B-554E-972E-D601F1B327F9}">
      <dgm:prSet/>
      <dgm:spPr/>
      <dgm:t>
        <a:bodyPr/>
        <a:lstStyle/>
        <a:p>
          <a:endParaRPr lang="en-US"/>
        </a:p>
      </dgm:t>
    </dgm:pt>
    <dgm:pt modelId="{7D1F892F-908B-BA4A-A271-B07E13389CA7}">
      <dgm:prSet phldrT="[Text]"/>
      <dgm:spPr/>
      <dgm:t>
        <a:bodyPr/>
        <a:lstStyle/>
        <a:p>
          <a:r>
            <a:rPr lang="en-US" dirty="0"/>
            <a:t>Commit</a:t>
          </a:r>
        </a:p>
      </dgm:t>
    </dgm:pt>
    <dgm:pt modelId="{A5B8FE8F-7D4D-324E-A3D4-603316B26507}" type="parTrans" cxnId="{718D3338-E24A-F54B-B898-DDEE96467031}">
      <dgm:prSet/>
      <dgm:spPr/>
      <dgm:t>
        <a:bodyPr/>
        <a:lstStyle/>
        <a:p>
          <a:endParaRPr lang="en-US"/>
        </a:p>
      </dgm:t>
    </dgm:pt>
    <dgm:pt modelId="{D0E59021-32E4-C346-ADBC-30CDD7CA3DB2}" type="sibTrans" cxnId="{718D3338-E24A-F54B-B898-DDEE96467031}">
      <dgm:prSet/>
      <dgm:spPr/>
      <dgm:t>
        <a:bodyPr/>
        <a:lstStyle/>
        <a:p>
          <a:endParaRPr lang="en-US"/>
        </a:p>
      </dgm:t>
    </dgm:pt>
    <dgm:pt modelId="{9D0CEAA7-82A6-E744-A8D2-9E37310EE81B}">
      <dgm:prSet phldrT="[Text]"/>
      <dgm:spPr/>
      <dgm:t>
        <a:bodyPr/>
        <a:lstStyle/>
        <a:p>
          <a:r>
            <a:rPr lang="en-US" dirty="0"/>
            <a:t>Review</a:t>
          </a:r>
        </a:p>
      </dgm:t>
    </dgm:pt>
    <dgm:pt modelId="{B2B8893F-BD45-D240-BD89-FD3E6808D8C1}" type="parTrans" cxnId="{801D6B6A-060A-314B-B60C-1A94876BBEAC}">
      <dgm:prSet/>
      <dgm:spPr/>
      <dgm:t>
        <a:bodyPr/>
        <a:lstStyle/>
        <a:p>
          <a:endParaRPr lang="en-US"/>
        </a:p>
      </dgm:t>
    </dgm:pt>
    <dgm:pt modelId="{31F3BD45-8013-D54E-8E54-7B8FB28F92D0}" type="sibTrans" cxnId="{801D6B6A-060A-314B-B60C-1A94876BBEAC}">
      <dgm:prSet/>
      <dgm:spPr/>
      <dgm:t>
        <a:bodyPr/>
        <a:lstStyle/>
        <a:p>
          <a:endParaRPr lang="en-US"/>
        </a:p>
      </dgm:t>
    </dgm:pt>
    <dgm:pt modelId="{A9B973AF-9378-B341-BBA2-A233BE855354}" type="pres">
      <dgm:prSet presAssocID="{F1042C20-951D-104F-A975-ADC0F0D8E67C}" presName="cycle" presStyleCnt="0">
        <dgm:presLayoutVars>
          <dgm:dir/>
          <dgm:resizeHandles val="exact"/>
        </dgm:presLayoutVars>
      </dgm:prSet>
      <dgm:spPr/>
    </dgm:pt>
    <dgm:pt modelId="{15028FE0-B573-6047-993E-A524CB2BBBA0}" type="pres">
      <dgm:prSet presAssocID="{FA0D9307-17AC-E240-B958-30D63F789C6A}" presName="dummy" presStyleCnt="0"/>
      <dgm:spPr/>
    </dgm:pt>
    <dgm:pt modelId="{C44104DC-04CC-C743-9E9B-BE9B73D14248}" type="pres">
      <dgm:prSet presAssocID="{FA0D9307-17AC-E240-B958-30D63F789C6A}" presName="node" presStyleLbl="revTx" presStyleIdx="0" presStyleCnt="5">
        <dgm:presLayoutVars>
          <dgm:bulletEnabled val="1"/>
        </dgm:presLayoutVars>
      </dgm:prSet>
      <dgm:spPr/>
    </dgm:pt>
    <dgm:pt modelId="{1DED6BA8-3AD8-1C46-A3A9-17EBD0354BFD}" type="pres">
      <dgm:prSet presAssocID="{D42DB277-A425-1B46-B7E9-F112B97A0662}" presName="sibTrans" presStyleLbl="node1" presStyleIdx="0" presStyleCnt="5"/>
      <dgm:spPr/>
    </dgm:pt>
    <dgm:pt modelId="{C782677A-299C-0D41-8754-76290BA4D0B5}" type="pres">
      <dgm:prSet presAssocID="{A8420076-8B16-6A4A-867B-C6CCDA3DE9ED}" presName="dummy" presStyleCnt="0"/>
      <dgm:spPr/>
    </dgm:pt>
    <dgm:pt modelId="{9524F078-D5AB-D641-8659-1D2B023319CD}" type="pres">
      <dgm:prSet presAssocID="{A8420076-8B16-6A4A-867B-C6CCDA3DE9ED}" presName="node" presStyleLbl="revTx" presStyleIdx="1" presStyleCnt="5">
        <dgm:presLayoutVars>
          <dgm:bulletEnabled val="1"/>
        </dgm:presLayoutVars>
      </dgm:prSet>
      <dgm:spPr/>
    </dgm:pt>
    <dgm:pt modelId="{257859A9-18F0-B347-B7B5-805885BA2F1E}" type="pres">
      <dgm:prSet presAssocID="{538050EE-5152-DE44-AC93-58B7F20B6AD3}" presName="sibTrans" presStyleLbl="node1" presStyleIdx="1" presStyleCnt="5"/>
      <dgm:spPr/>
    </dgm:pt>
    <dgm:pt modelId="{0F68C5AE-ADD3-3545-8156-037B2A1E2DFE}" type="pres">
      <dgm:prSet presAssocID="{A959095D-DCB9-3049-936E-09689B9D4902}" presName="dummy" presStyleCnt="0"/>
      <dgm:spPr/>
    </dgm:pt>
    <dgm:pt modelId="{7304AF9E-EE7A-134F-8C78-9EC3A3C24AB7}" type="pres">
      <dgm:prSet presAssocID="{A959095D-DCB9-3049-936E-09689B9D4902}" presName="node" presStyleLbl="revTx" presStyleIdx="2" presStyleCnt="5">
        <dgm:presLayoutVars>
          <dgm:bulletEnabled val="1"/>
        </dgm:presLayoutVars>
      </dgm:prSet>
      <dgm:spPr/>
    </dgm:pt>
    <dgm:pt modelId="{514349AE-D752-1348-8D91-4C2D0326F361}" type="pres">
      <dgm:prSet presAssocID="{D551ED34-DC89-2A41-93F4-D5D2240DA05B}" presName="sibTrans" presStyleLbl="node1" presStyleIdx="2" presStyleCnt="5"/>
      <dgm:spPr/>
    </dgm:pt>
    <dgm:pt modelId="{798DCE05-07FA-9B47-A8CF-BCE03A73D38D}" type="pres">
      <dgm:prSet presAssocID="{7D1F892F-908B-BA4A-A271-B07E13389CA7}" presName="dummy" presStyleCnt="0"/>
      <dgm:spPr/>
    </dgm:pt>
    <dgm:pt modelId="{D8F25850-5541-2247-A5B0-8F1C86A92BFB}" type="pres">
      <dgm:prSet presAssocID="{7D1F892F-908B-BA4A-A271-B07E13389CA7}" presName="node" presStyleLbl="revTx" presStyleIdx="3" presStyleCnt="5">
        <dgm:presLayoutVars>
          <dgm:bulletEnabled val="1"/>
        </dgm:presLayoutVars>
      </dgm:prSet>
      <dgm:spPr/>
    </dgm:pt>
    <dgm:pt modelId="{2B247FAA-1CA8-F640-B3A2-5F1EF7294FAE}" type="pres">
      <dgm:prSet presAssocID="{D0E59021-32E4-C346-ADBC-30CDD7CA3DB2}" presName="sibTrans" presStyleLbl="node1" presStyleIdx="3" presStyleCnt="5"/>
      <dgm:spPr/>
    </dgm:pt>
    <dgm:pt modelId="{5244E5E1-5843-EE47-B7A6-44AD75631107}" type="pres">
      <dgm:prSet presAssocID="{9D0CEAA7-82A6-E744-A8D2-9E37310EE81B}" presName="dummy" presStyleCnt="0"/>
      <dgm:spPr/>
    </dgm:pt>
    <dgm:pt modelId="{618CF6AE-5C7B-8148-B116-ABA902B9FE23}" type="pres">
      <dgm:prSet presAssocID="{9D0CEAA7-82A6-E744-A8D2-9E37310EE81B}" presName="node" presStyleLbl="revTx" presStyleIdx="4" presStyleCnt="5">
        <dgm:presLayoutVars>
          <dgm:bulletEnabled val="1"/>
        </dgm:presLayoutVars>
      </dgm:prSet>
      <dgm:spPr/>
    </dgm:pt>
    <dgm:pt modelId="{3ED3391B-15A0-854C-A61F-49D18435AC61}" type="pres">
      <dgm:prSet presAssocID="{31F3BD45-8013-D54E-8E54-7B8FB28F92D0}" presName="sibTrans" presStyleLbl="node1" presStyleIdx="4" presStyleCnt="5"/>
      <dgm:spPr/>
    </dgm:pt>
  </dgm:ptLst>
  <dgm:cxnLst>
    <dgm:cxn modelId="{83C10438-0E9A-A340-9786-0C80E65BF850}" type="presOf" srcId="{D0E59021-32E4-C346-ADBC-30CDD7CA3DB2}" destId="{2B247FAA-1CA8-F640-B3A2-5F1EF7294FAE}" srcOrd="0" destOrd="0" presId="urn:microsoft.com/office/officeart/2005/8/layout/cycle1"/>
    <dgm:cxn modelId="{718D3338-E24A-F54B-B898-DDEE96467031}" srcId="{F1042C20-951D-104F-A975-ADC0F0D8E67C}" destId="{7D1F892F-908B-BA4A-A271-B07E13389CA7}" srcOrd="3" destOrd="0" parTransId="{A5B8FE8F-7D4D-324E-A3D4-603316B26507}" sibTransId="{D0E59021-32E4-C346-ADBC-30CDD7CA3DB2}"/>
    <dgm:cxn modelId="{860ADD3B-9F3C-C948-8F24-23BB6AA00DDC}" type="presOf" srcId="{D551ED34-DC89-2A41-93F4-D5D2240DA05B}" destId="{514349AE-D752-1348-8D91-4C2D0326F361}" srcOrd="0" destOrd="0" presId="urn:microsoft.com/office/officeart/2005/8/layout/cycle1"/>
    <dgm:cxn modelId="{801D6B6A-060A-314B-B60C-1A94876BBEAC}" srcId="{F1042C20-951D-104F-A975-ADC0F0D8E67C}" destId="{9D0CEAA7-82A6-E744-A8D2-9E37310EE81B}" srcOrd="4" destOrd="0" parTransId="{B2B8893F-BD45-D240-BD89-FD3E6808D8C1}" sibTransId="{31F3BD45-8013-D54E-8E54-7B8FB28F92D0}"/>
    <dgm:cxn modelId="{2428038E-8964-454B-A514-08CEBA6424F4}" srcId="{F1042C20-951D-104F-A975-ADC0F0D8E67C}" destId="{A8420076-8B16-6A4A-867B-C6CCDA3DE9ED}" srcOrd="1" destOrd="0" parTransId="{5250C7E5-28C4-484F-B08C-EAC10401D252}" sibTransId="{538050EE-5152-DE44-AC93-58B7F20B6AD3}"/>
    <dgm:cxn modelId="{E7508E8E-A8FD-D649-8C4E-C09DB90D1F98}" type="presOf" srcId="{F1042C20-951D-104F-A975-ADC0F0D8E67C}" destId="{A9B973AF-9378-B341-BBA2-A233BE855354}" srcOrd="0" destOrd="0" presId="urn:microsoft.com/office/officeart/2005/8/layout/cycle1"/>
    <dgm:cxn modelId="{FD4F219F-B0FB-BF44-BEDD-DCFB8EBC9A23}" type="presOf" srcId="{9D0CEAA7-82A6-E744-A8D2-9E37310EE81B}" destId="{618CF6AE-5C7B-8148-B116-ABA902B9FE23}" srcOrd="0" destOrd="0" presId="urn:microsoft.com/office/officeart/2005/8/layout/cycle1"/>
    <dgm:cxn modelId="{513733A9-27E7-BF43-AEBE-B0B213CDC1BC}" type="presOf" srcId="{D42DB277-A425-1B46-B7E9-F112B97A0662}" destId="{1DED6BA8-3AD8-1C46-A3A9-17EBD0354BFD}" srcOrd="0" destOrd="0" presId="urn:microsoft.com/office/officeart/2005/8/layout/cycle1"/>
    <dgm:cxn modelId="{CF7373AF-3E4B-554E-972E-D601F1B327F9}" srcId="{F1042C20-951D-104F-A975-ADC0F0D8E67C}" destId="{A959095D-DCB9-3049-936E-09689B9D4902}" srcOrd="2" destOrd="0" parTransId="{A84BD747-2350-CE48-B8AB-B50B824F0949}" sibTransId="{D551ED34-DC89-2A41-93F4-D5D2240DA05B}"/>
    <dgm:cxn modelId="{A151E0CA-7644-B449-8644-E048E39F9BD7}" type="presOf" srcId="{A8420076-8B16-6A4A-867B-C6CCDA3DE9ED}" destId="{9524F078-D5AB-D641-8659-1D2B023319CD}" srcOrd="0" destOrd="0" presId="urn:microsoft.com/office/officeart/2005/8/layout/cycle1"/>
    <dgm:cxn modelId="{BC82B5CB-44EC-044B-A2DF-59074913DBEB}" type="presOf" srcId="{538050EE-5152-DE44-AC93-58B7F20B6AD3}" destId="{257859A9-18F0-B347-B7B5-805885BA2F1E}" srcOrd="0" destOrd="0" presId="urn:microsoft.com/office/officeart/2005/8/layout/cycle1"/>
    <dgm:cxn modelId="{3FE43CD5-B3DD-6F45-B169-38F2B03959B0}" srcId="{F1042C20-951D-104F-A975-ADC0F0D8E67C}" destId="{FA0D9307-17AC-E240-B958-30D63F789C6A}" srcOrd="0" destOrd="0" parTransId="{E5DB94BA-40BE-B54F-9058-3B6E6F196B06}" sibTransId="{D42DB277-A425-1B46-B7E9-F112B97A0662}"/>
    <dgm:cxn modelId="{0699DCD7-7547-AF41-8555-38620816EAF5}" type="presOf" srcId="{A959095D-DCB9-3049-936E-09689B9D4902}" destId="{7304AF9E-EE7A-134F-8C78-9EC3A3C24AB7}" srcOrd="0" destOrd="0" presId="urn:microsoft.com/office/officeart/2005/8/layout/cycle1"/>
    <dgm:cxn modelId="{FCF7D8E3-E900-0547-A76B-39534C7166FD}" type="presOf" srcId="{31F3BD45-8013-D54E-8E54-7B8FB28F92D0}" destId="{3ED3391B-15A0-854C-A61F-49D18435AC61}" srcOrd="0" destOrd="0" presId="urn:microsoft.com/office/officeart/2005/8/layout/cycle1"/>
    <dgm:cxn modelId="{C4B7B1E6-2F66-5046-A09C-9F15268E0B1E}" type="presOf" srcId="{FA0D9307-17AC-E240-B958-30D63F789C6A}" destId="{C44104DC-04CC-C743-9E9B-BE9B73D14248}" srcOrd="0" destOrd="0" presId="urn:microsoft.com/office/officeart/2005/8/layout/cycle1"/>
    <dgm:cxn modelId="{4B98C3FD-671F-0D49-B995-03ACBBE5F1D2}" type="presOf" srcId="{7D1F892F-908B-BA4A-A271-B07E13389CA7}" destId="{D8F25850-5541-2247-A5B0-8F1C86A92BFB}" srcOrd="0" destOrd="0" presId="urn:microsoft.com/office/officeart/2005/8/layout/cycle1"/>
    <dgm:cxn modelId="{468E1154-4B90-4D43-AAE0-EB2D4BABC2DF}" type="presParOf" srcId="{A9B973AF-9378-B341-BBA2-A233BE855354}" destId="{15028FE0-B573-6047-993E-A524CB2BBBA0}" srcOrd="0" destOrd="0" presId="urn:microsoft.com/office/officeart/2005/8/layout/cycle1"/>
    <dgm:cxn modelId="{D4FF0935-7994-0647-B331-5456D8C3C2DE}" type="presParOf" srcId="{A9B973AF-9378-B341-BBA2-A233BE855354}" destId="{C44104DC-04CC-C743-9E9B-BE9B73D14248}" srcOrd="1" destOrd="0" presId="urn:microsoft.com/office/officeart/2005/8/layout/cycle1"/>
    <dgm:cxn modelId="{7C908ED6-E759-FA42-80AC-DAC786318A44}" type="presParOf" srcId="{A9B973AF-9378-B341-BBA2-A233BE855354}" destId="{1DED6BA8-3AD8-1C46-A3A9-17EBD0354BFD}" srcOrd="2" destOrd="0" presId="urn:microsoft.com/office/officeart/2005/8/layout/cycle1"/>
    <dgm:cxn modelId="{3A023633-E13B-2E4C-8DCD-F50CBA2AF494}" type="presParOf" srcId="{A9B973AF-9378-B341-BBA2-A233BE855354}" destId="{C782677A-299C-0D41-8754-76290BA4D0B5}" srcOrd="3" destOrd="0" presId="urn:microsoft.com/office/officeart/2005/8/layout/cycle1"/>
    <dgm:cxn modelId="{92B3F43E-74A8-5B4A-9DDC-ACF0AF7DF71D}" type="presParOf" srcId="{A9B973AF-9378-B341-BBA2-A233BE855354}" destId="{9524F078-D5AB-D641-8659-1D2B023319CD}" srcOrd="4" destOrd="0" presId="urn:microsoft.com/office/officeart/2005/8/layout/cycle1"/>
    <dgm:cxn modelId="{92FBA1B9-7546-694E-9D8C-1F14982C0B6C}" type="presParOf" srcId="{A9B973AF-9378-B341-BBA2-A233BE855354}" destId="{257859A9-18F0-B347-B7B5-805885BA2F1E}" srcOrd="5" destOrd="0" presId="urn:microsoft.com/office/officeart/2005/8/layout/cycle1"/>
    <dgm:cxn modelId="{25828E7D-A8B7-1E43-9FDE-2101C581FE67}" type="presParOf" srcId="{A9B973AF-9378-B341-BBA2-A233BE855354}" destId="{0F68C5AE-ADD3-3545-8156-037B2A1E2DFE}" srcOrd="6" destOrd="0" presId="urn:microsoft.com/office/officeart/2005/8/layout/cycle1"/>
    <dgm:cxn modelId="{0A34AEAE-6B0E-FE40-835F-60428B3522B2}" type="presParOf" srcId="{A9B973AF-9378-B341-BBA2-A233BE855354}" destId="{7304AF9E-EE7A-134F-8C78-9EC3A3C24AB7}" srcOrd="7" destOrd="0" presId="urn:microsoft.com/office/officeart/2005/8/layout/cycle1"/>
    <dgm:cxn modelId="{D1F9F216-5177-FC4F-BE67-A25F4C49E692}" type="presParOf" srcId="{A9B973AF-9378-B341-BBA2-A233BE855354}" destId="{514349AE-D752-1348-8D91-4C2D0326F361}" srcOrd="8" destOrd="0" presId="urn:microsoft.com/office/officeart/2005/8/layout/cycle1"/>
    <dgm:cxn modelId="{217F9477-4FEE-984D-B886-0208A3B08DD1}" type="presParOf" srcId="{A9B973AF-9378-B341-BBA2-A233BE855354}" destId="{798DCE05-07FA-9B47-A8CF-BCE03A73D38D}" srcOrd="9" destOrd="0" presId="urn:microsoft.com/office/officeart/2005/8/layout/cycle1"/>
    <dgm:cxn modelId="{89E88877-B941-604E-8B36-C1288A152B01}" type="presParOf" srcId="{A9B973AF-9378-B341-BBA2-A233BE855354}" destId="{D8F25850-5541-2247-A5B0-8F1C86A92BFB}" srcOrd="10" destOrd="0" presId="urn:microsoft.com/office/officeart/2005/8/layout/cycle1"/>
    <dgm:cxn modelId="{343DDBF7-ECC7-5342-9172-48B41EE2462B}" type="presParOf" srcId="{A9B973AF-9378-B341-BBA2-A233BE855354}" destId="{2B247FAA-1CA8-F640-B3A2-5F1EF7294FAE}" srcOrd="11" destOrd="0" presId="urn:microsoft.com/office/officeart/2005/8/layout/cycle1"/>
    <dgm:cxn modelId="{8E5F1D8D-D035-AE46-9C86-391BAEE3D1E0}" type="presParOf" srcId="{A9B973AF-9378-B341-BBA2-A233BE855354}" destId="{5244E5E1-5843-EE47-B7A6-44AD75631107}" srcOrd="12" destOrd="0" presId="urn:microsoft.com/office/officeart/2005/8/layout/cycle1"/>
    <dgm:cxn modelId="{0E5B0C3E-A7A3-F24E-90B6-D21DEC31D38A}" type="presParOf" srcId="{A9B973AF-9378-B341-BBA2-A233BE855354}" destId="{618CF6AE-5C7B-8148-B116-ABA902B9FE23}" srcOrd="13" destOrd="0" presId="urn:microsoft.com/office/officeart/2005/8/layout/cycle1"/>
    <dgm:cxn modelId="{1B0DEB0F-B3D2-4743-AECC-69BDB0AE706D}" type="presParOf" srcId="{A9B973AF-9378-B341-BBA2-A233BE855354}" destId="{3ED3391B-15A0-854C-A61F-49D18435AC61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4104DC-04CC-C743-9E9B-BE9B73D14248}">
      <dsp:nvSpPr>
        <dsp:cNvPr id="0" name=""/>
        <dsp:cNvSpPr/>
      </dsp:nvSpPr>
      <dsp:spPr>
        <a:xfrm>
          <a:off x="4609026" y="39577"/>
          <a:ext cx="1420199" cy="1420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Plan</a:t>
          </a:r>
        </a:p>
      </dsp:txBody>
      <dsp:txXfrm>
        <a:off x="4609026" y="39577"/>
        <a:ext cx="1420199" cy="1420199"/>
      </dsp:txXfrm>
    </dsp:sp>
    <dsp:sp modelId="{1DED6BA8-3AD8-1C46-A3A9-17EBD0354BFD}">
      <dsp:nvSpPr>
        <dsp:cNvPr id="0" name=""/>
        <dsp:cNvSpPr/>
      </dsp:nvSpPr>
      <dsp:spPr>
        <a:xfrm>
          <a:off x="1268004" y="-1532"/>
          <a:ext cx="5324986" cy="5324986"/>
        </a:xfrm>
        <a:prstGeom prst="circularArrow">
          <a:avLst>
            <a:gd name="adj1" fmla="val 5201"/>
            <a:gd name="adj2" fmla="val 335956"/>
            <a:gd name="adj3" fmla="val 21293068"/>
            <a:gd name="adj4" fmla="val 19766391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24F078-D5AB-D641-8659-1D2B023319CD}">
      <dsp:nvSpPr>
        <dsp:cNvPr id="0" name=""/>
        <dsp:cNvSpPr/>
      </dsp:nvSpPr>
      <dsp:spPr>
        <a:xfrm>
          <a:off x="5467246" y="2680905"/>
          <a:ext cx="1420199" cy="1420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Agree</a:t>
          </a:r>
        </a:p>
      </dsp:txBody>
      <dsp:txXfrm>
        <a:off x="5467246" y="2680905"/>
        <a:ext cx="1420199" cy="1420199"/>
      </dsp:txXfrm>
    </dsp:sp>
    <dsp:sp modelId="{257859A9-18F0-B347-B7B5-805885BA2F1E}">
      <dsp:nvSpPr>
        <dsp:cNvPr id="0" name=""/>
        <dsp:cNvSpPr/>
      </dsp:nvSpPr>
      <dsp:spPr>
        <a:xfrm>
          <a:off x="1268004" y="-1532"/>
          <a:ext cx="5324986" cy="5324986"/>
        </a:xfrm>
        <a:prstGeom prst="circularArrow">
          <a:avLst>
            <a:gd name="adj1" fmla="val 5201"/>
            <a:gd name="adj2" fmla="val 335956"/>
            <a:gd name="adj3" fmla="val 4014518"/>
            <a:gd name="adj4" fmla="val 2253598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04AF9E-EE7A-134F-8C78-9EC3A3C24AB7}">
      <dsp:nvSpPr>
        <dsp:cNvPr id="0" name=""/>
        <dsp:cNvSpPr/>
      </dsp:nvSpPr>
      <dsp:spPr>
        <a:xfrm>
          <a:off x="3220398" y="4313336"/>
          <a:ext cx="1420199" cy="1420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Help</a:t>
          </a:r>
        </a:p>
      </dsp:txBody>
      <dsp:txXfrm>
        <a:off x="3220398" y="4313336"/>
        <a:ext cx="1420199" cy="1420199"/>
      </dsp:txXfrm>
    </dsp:sp>
    <dsp:sp modelId="{514349AE-D752-1348-8D91-4C2D0326F361}">
      <dsp:nvSpPr>
        <dsp:cNvPr id="0" name=""/>
        <dsp:cNvSpPr/>
      </dsp:nvSpPr>
      <dsp:spPr>
        <a:xfrm>
          <a:off x="1268004" y="-1532"/>
          <a:ext cx="5324986" cy="5324986"/>
        </a:xfrm>
        <a:prstGeom prst="circularArrow">
          <a:avLst>
            <a:gd name="adj1" fmla="val 5201"/>
            <a:gd name="adj2" fmla="val 335956"/>
            <a:gd name="adj3" fmla="val 8210447"/>
            <a:gd name="adj4" fmla="val 6449526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F25850-5541-2247-A5B0-8F1C86A92BFB}">
      <dsp:nvSpPr>
        <dsp:cNvPr id="0" name=""/>
        <dsp:cNvSpPr/>
      </dsp:nvSpPr>
      <dsp:spPr>
        <a:xfrm>
          <a:off x="973550" y="2680905"/>
          <a:ext cx="1420199" cy="1420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Commit</a:t>
          </a:r>
        </a:p>
      </dsp:txBody>
      <dsp:txXfrm>
        <a:off x="973550" y="2680905"/>
        <a:ext cx="1420199" cy="1420199"/>
      </dsp:txXfrm>
    </dsp:sp>
    <dsp:sp modelId="{2B247FAA-1CA8-F640-B3A2-5F1EF7294FAE}">
      <dsp:nvSpPr>
        <dsp:cNvPr id="0" name=""/>
        <dsp:cNvSpPr/>
      </dsp:nvSpPr>
      <dsp:spPr>
        <a:xfrm>
          <a:off x="1268004" y="-1532"/>
          <a:ext cx="5324986" cy="5324986"/>
        </a:xfrm>
        <a:prstGeom prst="circularArrow">
          <a:avLst>
            <a:gd name="adj1" fmla="val 5201"/>
            <a:gd name="adj2" fmla="val 335956"/>
            <a:gd name="adj3" fmla="val 12297653"/>
            <a:gd name="adj4" fmla="val 10770976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8CF6AE-5C7B-8148-B116-ABA902B9FE23}">
      <dsp:nvSpPr>
        <dsp:cNvPr id="0" name=""/>
        <dsp:cNvSpPr/>
      </dsp:nvSpPr>
      <dsp:spPr>
        <a:xfrm>
          <a:off x="1831769" y="39577"/>
          <a:ext cx="1420199" cy="1420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Review</a:t>
          </a:r>
        </a:p>
      </dsp:txBody>
      <dsp:txXfrm>
        <a:off x="1831769" y="39577"/>
        <a:ext cx="1420199" cy="1420199"/>
      </dsp:txXfrm>
    </dsp:sp>
    <dsp:sp modelId="{3ED3391B-15A0-854C-A61F-49D18435AC61}">
      <dsp:nvSpPr>
        <dsp:cNvPr id="0" name=""/>
        <dsp:cNvSpPr/>
      </dsp:nvSpPr>
      <dsp:spPr>
        <a:xfrm>
          <a:off x="1268004" y="-1532"/>
          <a:ext cx="5324986" cy="5324986"/>
        </a:xfrm>
        <a:prstGeom prst="circularArrow">
          <a:avLst>
            <a:gd name="adj1" fmla="val 5201"/>
            <a:gd name="adj2" fmla="val 335956"/>
            <a:gd name="adj3" fmla="val 16865507"/>
            <a:gd name="adj4" fmla="val 15198537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tiff>
</file>

<file path=ppt/media/image12.tiff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6/7/18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/>
              <a:t>Introduce ourselves</a:t>
            </a:r>
          </a:p>
          <a:p>
            <a:endParaRPr lang="en-US" altLang="en-US" dirty="0"/>
          </a:p>
          <a:p>
            <a:r>
              <a:rPr lang="en-US" altLang="en-US" dirty="0"/>
              <a:t>We are presenting Math Notation Helper, an app that helps Students learn and understand Math Notation.</a:t>
            </a:r>
          </a:p>
          <a:p>
            <a:endParaRPr lang="en-US" altLang="en-US" dirty="0"/>
          </a:p>
          <a:p>
            <a:r>
              <a:rPr lang="en-US" altLang="en-US" dirty="0"/>
              <a:t>Why are we doing it ? …. (next slide)</a:t>
            </a:r>
          </a:p>
        </p:txBody>
      </p:sp>
    </p:spTree>
    <p:extLst>
      <p:ext uri="{BB962C8B-B14F-4D97-AF65-F5344CB8AC3E}">
        <p14:creationId xmlns:p14="http://schemas.microsoft.com/office/powerpoint/2010/main" val="984575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10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AU" altLang="x-none" dirty="0"/>
              <a:t>Challenges</a:t>
            </a:r>
          </a:p>
          <a:p>
            <a:endParaRPr lang="en-AU" altLang="x-none" dirty="0"/>
          </a:p>
          <a:p>
            <a:pPr marL="342900" indent="-342900">
              <a:buFont typeface="Wingdings" pitchFamily="2" charset="2"/>
              <a:buChar char="Ø"/>
            </a:pPr>
            <a:r>
              <a:rPr lang="en-AU" altLang="x-none" dirty="0"/>
              <a:t>Making sure we broke the problem down into pieces that we could work on separately, without overlapping code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AU" altLang="x-none" dirty="0"/>
              <a:t>Understanding what we could do and by when … how much work was involved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AU" altLang="x-none"/>
              <a:t>Learning how to communicate well so that we all had the same understanding of an idea </a:t>
            </a:r>
            <a:br>
              <a:rPr lang="en-AU" altLang="x-none"/>
            </a:br>
            <a:r>
              <a:rPr lang="en-AU" altLang="x-none"/>
              <a:t>e.g. drawing it on the whiteboard and making sure it would actually work in practice before we started</a:t>
            </a:r>
            <a:br>
              <a:rPr lang="en-AU" altLang="x-none"/>
            </a:br>
            <a:r>
              <a:rPr lang="en-AU" altLang="x-none"/>
              <a:t>getting feedback from each other</a:t>
            </a:r>
          </a:p>
          <a:p>
            <a:pPr marL="342900" indent="-342900">
              <a:buFont typeface="Wingdings" pitchFamily="2" charset="2"/>
              <a:buChar char="Ø"/>
            </a:pPr>
            <a:endParaRPr lang="en-AU" altLang="x-none" dirty="0"/>
          </a:p>
        </p:txBody>
      </p:sp>
    </p:spTree>
    <p:extLst>
      <p:ext uri="{BB962C8B-B14F-4D97-AF65-F5344CB8AC3E}">
        <p14:creationId xmlns:p14="http://schemas.microsoft.com/office/powerpoint/2010/main" val="1065760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2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Australia’s student mathematics performance has been falling quickly for the last 25 years 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dirty="0"/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1/3 of people finish school with only basic mathematical knowledge, and only 1/3 can apply it to somewhat complex tasks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altLang="en-US" dirty="0"/>
            </a:br>
            <a:r>
              <a:rPr lang="en-US" altLang="en-US" dirty="0"/>
              <a:t>Advanced Mathematics enrolments for years 11 and 12 that teach important concepts such as Calculus are on the steady decline.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These skills are critical for new and emerging technology such as Machine Learning, Artificial Intelligence and Data Science that are starting to boom in a similar way to what IT was in the 90’s, as well as being important to understand things like coding.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dirty="0"/>
          </a:p>
          <a:p>
            <a:r>
              <a:rPr lang="en-AU" altLang="x-none" dirty="0"/>
              <a:t>(Spend ~1 min here)</a:t>
            </a:r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071717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We’ve moved behind Kazakhstan in </a:t>
            </a:r>
            <a:r>
              <a:rPr lang="en-US" dirty="0" err="1"/>
              <a:t>maths</a:t>
            </a:r>
            <a:r>
              <a:rPr lang="en-US" dirty="0"/>
              <a:t>, where the Borat documentary was filmed, as well as Hungary, the Czech Republic and Sweden.</a:t>
            </a:r>
          </a:p>
          <a:p>
            <a:endParaRPr lang="en-US" dirty="0"/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altLang="x-none" dirty="0"/>
              <a:t>(Spend &lt; 30 seconds here)</a:t>
            </a:r>
            <a:endParaRPr lang="x-none" altLang="x-none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881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7BD35B7-DAF1-5B4D-94FA-36B61FD74AC4}" type="slidenum">
              <a:rPr lang="en-US" altLang="x-none"/>
              <a:pPr/>
              <a:t>4</a:t>
            </a:fld>
            <a:endParaRPr lang="en-US" altLang="x-none"/>
          </a:p>
        </p:txBody>
      </p:sp>
      <p:sp>
        <p:nvSpPr>
          <p:cNvPr id="184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8975" y="1143000"/>
            <a:ext cx="5475288" cy="30813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84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1638" cy="35956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AU" altLang="x-none" dirty="0"/>
              <a:t>How we will help ( refer slides)</a:t>
            </a:r>
          </a:p>
          <a:p>
            <a:endParaRPr lang="en-AU" altLang="x-none" dirty="0"/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altLang="x-none" dirty="0"/>
              <a:t>(Spend ~ 1 min here</a:t>
            </a:r>
            <a:endParaRPr lang="x-none" altLang="x-none"/>
          </a:p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2136519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functions our app has that helps to solve this problem!</a:t>
            </a:r>
          </a:p>
          <a:p>
            <a:endParaRPr lang="en-US" dirty="0"/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altLang="x-none" dirty="0"/>
              <a:t>(Spend ~ 1  min here</a:t>
            </a:r>
            <a:endParaRPr lang="x-none" altLang="x-none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2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6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altLang="x-none" dirty="0"/>
              <a:t>DEMO – Spend 10 mins here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altLang="x-none" dirty="0"/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altLang="x-none" dirty="0"/>
              <a:t>We can agree who presents what, and who answers questions</a:t>
            </a:r>
          </a:p>
        </p:txBody>
      </p:sp>
    </p:spTree>
    <p:extLst>
      <p:ext uri="{BB962C8B-B14F-4D97-AF65-F5344CB8AC3E}">
        <p14:creationId xmlns:p14="http://schemas.microsoft.com/office/powerpoint/2010/main" val="19255893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7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altLang="x-none" dirty="0"/>
              <a:t>Team Approach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altLang="x-none" dirty="0"/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altLang="x-none" dirty="0"/>
              <a:t>(Spend ~ 1 min here)</a:t>
            </a:r>
            <a:endParaRPr lang="x-none" altLang="x-none"/>
          </a:p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905575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8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altLang="x-none" dirty="0"/>
              <a:t>(Spend ~ 30 seconds - 1 min here)</a:t>
            </a:r>
            <a:endParaRPr lang="x-none" altLang="x-none"/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x-none" altLang="x-none"/>
          </a:p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300015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9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altLang="x-none" dirty="0"/>
              <a:t>Next steps (in our fictitious/pretend journey)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x-none" altLang="x-none"/>
          </a:p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2065286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25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907290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12447855" y="6171188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8184037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</p:spTree>
    <p:extLst/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ig Background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23"/>
          </p:nvPr>
        </p:nvSpPr>
        <p:spPr>
          <a:xfrm>
            <a:off x="2" y="0"/>
            <a:ext cx="13297422" cy="13715999"/>
          </a:xfrm>
          <a:custGeom>
            <a:avLst/>
            <a:gdLst>
              <a:gd name="connsiteX0" fmla="*/ 0 w 19393999"/>
              <a:gd name="connsiteY0" fmla="*/ 0 h 13715999"/>
              <a:gd name="connsiteX1" fmla="*/ 19393999 w 19393999"/>
              <a:gd name="connsiteY1" fmla="*/ 0 h 13715999"/>
              <a:gd name="connsiteX2" fmla="*/ 13782907 w 19393999"/>
              <a:gd name="connsiteY2" fmla="*/ 13715999 h 13715999"/>
              <a:gd name="connsiteX3" fmla="*/ 0 w 19393999"/>
              <a:gd name="connsiteY3" fmla="*/ 13715999 h 137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93999" h="13715999">
                <a:moveTo>
                  <a:pt x="0" y="0"/>
                </a:moveTo>
                <a:lnTo>
                  <a:pt x="19393999" y="0"/>
                </a:lnTo>
                <a:lnTo>
                  <a:pt x="13782907" y="13715999"/>
                </a:lnTo>
                <a:lnTo>
                  <a:pt x="0" y="13715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800" b="0" i="0">
                <a:ln>
                  <a:noFill/>
                </a:ln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78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09590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7" r:id="rId2"/>
    <p:sldLayoutId id="2147484039" r:id="rId3"/>
    <p:sldLayoutId id="2147484040" r:id="rId4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b="0" i="0" kern="1200">
          <a:solidFill>
            <a:schemeClr val="tx1"/>
          </a:solidFill>
          <a:latin typeface="Open Sans Regular" charset="0"/>
          <a:ea typeface="Open Sans Regular" charset="0"/>
          <a:cs typeface="Open Sans Regular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5.tif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6.tiff"/><Relationship Id="rId7" Type="http://schemas.openxmlformats.org/officeDocument/2006/relationships/diagramLayout" Target="../diagrams/layout1.xml"/><Relationship Id="rId12" Type="http://schemas.openxmlformats.org/officeDocument/2006/relationships/image" Target="../media/image2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11" Type="http://schemas.openxmlformats.org/officeDocument/2006/relationships/image" Target="../media/image19.tiff"/><Relationship Id="rId5" Type="http://schemas.openxmlformats.org/officeDocument/2006/relationships/image" Target="../media/image18.tiff"/><Relationship Id="rId10" Type="http://schemas.microsoft.com/office/2007/relationships/diagramDrawing" Target="../diagrams/drawing1.xml"/><Relationship Id="rId4" Type="http://schemas.openxmlformats.org/officeDocument/2006/relationships/image" Target="../media/image17.tiff"/><Relationship Id="rId9" Type="http://schemas.openxmlformats.org/officeDocument/2006/relationships/diagramColors" Target="../diagrams/colors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4" y="0"/>
            <a:ext cx="24377649" cy="13716000"/>
          </a:xfrm>
          <a:noFill/>
        </p:spPr>
      </p:pic>
      <p:sp>
        <p:nvSpPr>
          <p:cNvPr id="5" name="Rectangle 4"/>
          <p:cNvSpPr/>
          <p:nvPr/>
        </p:nvSpPr>
        <p:spPr>
          <a:xfrm>
            <a:off x="22454" y="0"/>
            <a:ext cx="24377650" cy="13716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205456" y="7778316"/>
            <a:ext cx="6011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>
                <a:solidFill>
                  <a:schemeClr val="bg1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IOS Development Group 62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24135" y="5377659"/>
            <a:ext cx="1932939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0" b="1" spc="6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Math Notation Helper</a:t>
            </a:r>
          </a:p>
        </p:txBody>
      </p:sp>
    </p:spTree>
    <p:extLst>
      <p:ext uri="{BB962C8B-B14F-4D97-AF65-F5344CB8AC3E}">
        <p14:creationId xmlns:p14="http://schemas.microsoft.com/office/powerpoint/2010/main" val="18134153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1712174" y="5409335"/>
            <a:ext cx="4945265" cy="13249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0"/>
              </a:lnSpc>
            </a:pPr>
            <a:r>
              <a:rPr lang="en-US" sz="8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Questions?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686774" y="8345873"/>
            <a:ext cx="450649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dirty="0">
                <a:solidFill>
                  <a:schemeClr val="accent5"/>
                </a:solidFill>
                <a:latin typeface="Montserrat Light" charset="0"/>
                <a:ea typeface="Montserrat Light" charset="0"/>
                <a:cs typeface="Montserrat Light" charset="0"/>
              </a:rPr>
              <a:t>Thanks for a great semester</a:t>
            </a: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1543310" y="8950671"/>
            <a:ext cx="8001457" cy="12759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We would like to thank you guys for the opportunity to present to you today.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71B91A-CDE1-EF45-9B17-72B75D0D176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6000"/>
          </a:blip>
          <a:stretch>
            <a:fillRect/>
          </a:stretch>
        </p:blipFill>
        <p:spPr>
          <a:xfrm>
            <a:off x="10369793" y="2639182"/>
            <a:ext cx="12326083" cy="8197444"/>
          </a:xfrm>
          <a:prstGeom prst="rect">
            <a:avLst/>
          </a:prstGeom>
          <a:solidFill>
            <a:schemeClr val="accent2"/>
          </a:solidFill>
          <a:effectLst>
            <a:softEdge rad="4191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F222D67-0D44-7A45-948D-447A9248C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1080" y="3956292"/>
            <a:ext cx="38862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8426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05C7A86-4850-704A-83C6-CEE2E30E6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2502" y="1588342"/>
            <a:ext cx="3462490" cy="2857246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543310" y="925853"/>
            <a:ext cx="9711105" cy="1324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000"/>
              </a:lnSpc>
            </a:pPr>
            <a:r>
              <a:rPr lang="en-US" sz="8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Problem Statement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43310" y="2601565"/>
            <a:ext cx="661270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dirty="0">
                <a:solidFill>
                  <a:schemeClr val="accent2"/>
                </a:solidFill>
                <a:latin typeface="Montserrat Light" charset="0"/>
                <a:ea typeface="Montserrat Light" charset="0"/>
                <a:cs typeface="Montserrat Light" charset="0"/>
              </a:rPr>
              <a:t>Australia is falling behind at Mathematics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4BFF0F-BBC8-DD43-8795-82554BC75F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80123" y="6209587"/>
            <a:ext cx="8182708" cy="68372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4B8E24-4868-8946-9FDB-9F2783355E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573" y="6025662"/>
            <a:ext cx="10921797" cy="702115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35C6201-BBCC-4C44-A7DA-6424535F4B87}"/>
              </a:ext>
            </a:extLst>
          </p:cNvPr>
          <p:cNvSpPr txBox="1"/>
          <p:nvPr/>
        </p:nvSpPr>
        <p:spPr>
          <a:xfrm>
            <a:off x="1543310" y="3505488"/>
            <a:ext cx="688938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dirty="0">
                <a:solidFill>
                  <a:srgbClr val="C00000"/>
                </a:solidFill>
                <a:latin typeface="Montserrat Light" charset="0"/>
                <a:ea typeface="Montserrat Light" charset="0"/>
                <a:cs typeface="Montserrat Light" charset="0"/>
              </a:rPr>
              <a:t>Mathematics is critical for the 21</a:t>
            </a:r>
            <a:r>
              <a:rPr lang="en-US" sz="3000" baseline="30000" dirty="0">
                <a:solidFill>
                  <a:srgbClr val="C00000"/>
                </a:solidFill>
                <a:latin typeface="Montserrat Light" charset="0"/>
                <a:ea typeface="Montserrat Light" charset="0"/>
                <a:cs typeface="Montserrat Light" charset="0"/>
              </a:rPr>
              <a:t>st</a:t>
            </a:r>
            <a:r>
              <a:rPr lang="en-US" sz="3000" dirty="0">
                <a:solidFill>
                  <a:srgbClr val="C00000"/>
                </a:solidFill>
                <a:latin typeface="Montserrat Light" charset="0"/>
                <a:ea typeface="Montserrat Light" charset="0"/>
                <a:cs typeface="Montserrat Light" charset="0"/>
              </a:rPr>
              <a:t> Century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31A8A13-85CA-2848-B7FD-7D2F4BA944C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0000"/>
          </a:blip>
          <a:stretch>
            <a:fillRect/>
          </a:stretch>
        </p:blipFill>
        <p:spPr>
          <a:xfrm>
            <a:off x="16555940" y="1719650"/>
            <a:ext cx="4612676" cy="2594630"/>
          </a:xfrm>
          <a:prstGeom prst="rect">
            <a:avLst/>
          </a:prstGeom>
          <a:solidFill>
            <a:schemeClr val="accent2"/>
          </a:solidFill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FAAAB64-C0E6-374D-948D-9527975FA1EC}"/>
              </a:ext>
            </a:extLst>
          </p:cNvPr>
          <p:cNvCxnSpPr/>
          <p:nvPr/>
        </p:nvCxnSpPr>
        <p:spPr>
          <a:xfrm>
            <a:off x="15159650" y="3049511"/>
            <a:ext cx="1031631" cy="6757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1117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4BCEED-3F0C-9845-8BD4-D9C9E8E48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420" y="398585"/>
            <a:ext cx="22412487" cy="126070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51239B-B70D-B146-A08A-A9E8A23FA1F3}"/>
              </a:ext>
            </a:extLst>
          </p:cNvPr>
          <p:cNvSpPr/>
          <p:nvPr/>
        </p:nvSpPr>
        <p:spPr>
          <a:xfrm>
            <a:off x="316746" y="13005609"/>
            <a:ext cx="240609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Source: </a:t>
            </a:r>
            <a:r>
              <a:rPr lang="en-US" dirty="0">
                <a:solidFill>
                  <a:schemeClr val="accent1"/>
                </a:solidFill>
              </a:rPr>
              <a:t>https://</a:t>
            </a:r>
            <a:r>
              <a:rPr lang="en-US" dirty="0" err="1">
                <a:solidFill>
                  <a:schemeClr val="accent1"/>
                </a:solidFill>
              </a:rPr>
              <a:t>www.theaustralian.com.au</a:t>
            </a:r>
            <a:r>
              <a:rPr lang="en-US" dirty="0">
                <a:solidFill>
                  <a:schemeClr val="accent1"/>
                </a:solidFill>
              </a:rPr>
              <a:t>/national-affairs/education/students-slide-in-global-</a:t>
            </a:r>
            <a:r>
              <a:rPr lang="en-US" dirty="0" err="1">
                <a:solidFill>
                  <a:schemeClr val="accent1"/>
                </a:solidFill>
              </a:rPr>
              <a:t>maths</a:t>
            </a:r>
            <a:r>
              <a:rPr lang="en-US" dirty="0">
                <a:solidFill>
                  <a:schemeClr val="accent1"/>
                </a:solidFill>
              </a:rPr>
              <a:t>-and-science-rankings/</a:t>
            </a:r>
          </a:p>
        </p:txBody>
      </p:sp>
    </p:spTree>
    <p:extLst>
      <p:ext uri="{BB962C8B-B14F-4D97-AF65-F5344CB8AC3E}">
        <p14:creationId xmlns:p14="http://schemas.microsoft.com/office/powerpoint/2010/main" val="268497257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90"/>
          <p:cNvSpPr txBox="1"/>
          <p:nvPr/>
        </p:nvSpPr>
        <p:spPr>
          <a:xfrm>
            <a:off x="9083257" y="743713"/>
            <a:ext cx="6221318" cy="1277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How we will help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5192573" y="9193806"/>
            <a:ext cx="3641574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MODERN RESOURCES</a:t>
            </a:r>
          </a:p>
        </p:txBody>
      </p:sp>
      <p:sp>
        <p:nvSpPr>
          <p:cNvPr id="42" name="Subtitle 2"/>
          <p:cNvSpPr txBox="1">
            <a:spLocks/>
          </p:cNvSpPr>
          <p:nvPr/>
        </p:nvSpPr>
        <p:spPr>
          <a:xfrm>
            <a:off x="15082026" y="9798604"/>
            <a:ext cx="7631693" cy="182742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Students can go into the app and learn when they pickup their phone to service their IPhone addictions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5192573" y="3988760"/>
            <a:ext cx="580684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OUR APP CONVERTS IT TO ENGLISH</a:t>
            </a:r>
          </a:p>
        </p:txBody>
      </p:sp>
      <p:sp>
        <p:nvSpPr>
          <p:cNvPr id="44" name="Subtitle 2"/>
          <p:cNvSpPr txBox="1">
            <a:spLocks/>
          </p:cNvSpPr>
          <p:nvPr/>
        </p:nvSpPr>
        <p:spPr>
          <a:xfrm>
            <a:off x="15082026" y="4593558"/>
            <a:ext cx="7631693" cy="12759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Students can get proofs translated back into words they can understand to help them learn notation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5192573" y="6567837"/>
            <a:ext cx="156966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VISION</a:t>
            </a:r>
          </a:p>
        </p:txBody>
      </p:sp>
      <p:sp>
        <p:nvSpPr>
          <p:cNvPr id="49" name="Subtitle 2"/>
          <p:cNvSpPr txBox="1">
            <a:spLocks/>
          </p:cNvSpPr>
          <p:nvPr/>
        </p:nvSpPr>
        <p:spPr>
          <a:xfrm>
            <a:off x="15082026" y="7172635"/>
            <a:ext cx="7631693" cy="12759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This app can be a tool for Teachers and Students to learn and teach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3553801" y="6416087"/>
            <a:ext cx="931665" cy="2043636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5"/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3553801" y="8971512"/>
            <a:ext cx="931665" cy="2043636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6"/>
                </a:solidFill>
                <a:latin typeface="Montserrat Light" charset="0"/>
                <a:ea typeface="Montserrat Light" charset="0"/>
                <a:cs typeface="Montserrat Light" charset="0"/>
              </a:rPr>
              <a:t>3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3553801" y="3814088"/>
            <a:ext cx="931665" cy="2043636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4"/>
                </a:solidFill>
                <a:latin typeface="Montserrat Light" charset="0"/>
                <a:ea typeface="Montserrat Light" charset="0"/>
                <a:cs typeface="Montserrat Light" charset="0"/>
              </a:rPr>
              <a:t>1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662213" y="9193806"/>
            <a:ext cx="6940361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300 PAGE $200 TEXTBOOKS ARE THE PAST </a:t>
            </a:r>
          </a:p>
        </p:txBody>
      </p:sp>
      <p:sp>
        <p:nvSpPr>
          <p:cNvPr id="67" name="Subtitle 2"/>
          <p:cNvSpPr txBox="1">
            <a:spLocks/>
          </p:cNvSpPr>
          <p:nvPr/>
        </p:nvSpPr>
        <p:spPr>
          <a:xfrm>
            <a:off x="3551666" y="9798604"/>
            <a:ext cx="7631693" cy="12759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Students need modern learning tools they can relate to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662213" y="3988760"/>
            <a:ext cx="7498399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THE LANGUAGE OF MATHS IS HARD TO LEARN</a:t>
            </a:r>
          </a:p>
        </p:txBody>
      </p:sp>
      <p:sp>
        <p:nvSpPr>
          <p:cNvPr id="71" name="Subtitle 2"/>
          <p:cNvSpPr txBox="1">
            <a:spLocks/>
          </p:cNvSpPr>
          <p:nvPr/>
        </p:nvSpPr>
        <p:spPr>
          <a:xfrm>
            <a:off x="3551666" y="4593558"/>
            <a:ext cx="7631693" cy="72456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Textbooks often explain proofs with more jargon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662213" y="6567837"/>
            <a:ext cx="3313471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TEACHING QUALITY</a:t>
            </a:r>
          </a:p>
        </p:txBody>
      </p:sp>
      <p:sp>
        <p:nvSpPr>
          <p:cNvPr id="73" name="Subtitle 2"/>
          <p:cNvSpPr txBox="1">
            <a:spLocks/>
          </p:cNvSpPr>
          <p:nvPr/>
        </p:nvSpPr>
        <p:spPr>
          <a:xfrm>
            <a:off x="3551666" y="7172635"/>
            <a:ext cx="7631693" cy="12759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Teachers often go straight into problems without explaining things properly, or don’t understand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968137" y="6416087"/>
            <a:ext cx="1042273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2"/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008212" y="8971512"/>
            <a:ext cx="962122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3"/>
                </a:solidFill>
                <a:latin typeface="Montserrat Light" charset="0"/>
                <a:ea typeface="Montserrat Light" charset="0"/>
                <a:cs typeface="Montserrat Light" charset="0"/>
              </a:rPr>
              <a:t>3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123629" y="3814088"/>
            <a:ext cx="731289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2838097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4C9998F-CFAE-6049-8F5B-E9BD4C72E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6" y="-25400"/>
            <a:ext cx="13285044" cy="13741400"/>
          </a:xfrm>
          <a:prstGeom prst="rect">
            <a:avLst/>
          </a:prstGeom>
        </p:spPr>
      </p:pic>
      <p:pic>
        <p:nvPicPr>
          <p:cNvPr id="5" name="Picture Placeholder 4"/>
          <p:cNvPicPr>
            <a:picLocks noGrp="1" noChangeAspect="1"/>
          </p:cNvPicPr>
          <p:nvPr>
            <p:ph type="pic" sz="quarter" idx="23"/>
          </p:nvPr>
        </p:nvPicPr>
        <p:blipFill>
          <a:blip r:embed="rId4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297422" cy="13716000"/>
          </a:xfrm>
          <a:solidFill>
            <a:schemeClr val="accent2"/>
          </a:solidFill>
        </p:spPr>
      </p:pic>
      <p:sp>
        <p:nvSpPr>
          <p:cNvPr id="46" name="TextBox 45"/>
          <p:cNvSpPr txBox="1"/>
          <p:nvPr/>
        </p:nvSpPr>
        <p:spPr>
          <a:xfrm>
            <a:off x="14672782" y="743713"/>
            <a:ext cx="6728765" cy="1277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Helps Students By: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498265" y="10328887"/>
            <a:ext cx="396672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FIREBASE INTEGRATION</a:t>
            </a:r>
          </a:p>
        </p:txBody>
      </p:sp>
      <p:sp>
        <p:nvSpPr>
          <p:cNvPr id="31" name="Subtitle 2"/>
          <p:cNvSpPr txBox="1">
            <a:spLocks/>
          </p:cNvSpPr>
          <p:nvPr/>
        </p:nvSpPr>
        <p:spPr>
          <a:xfrm>
            <a:off x="11387718" y="10933685"/>
            <a:ext cx="9609441" cy="191052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Firebase integration lets users access new content instantly</a:t>
            </a:r>
          </a:p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MVP can be extended to allow users to create and save their own content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3544957" y="2532874"/>
            <a:ext cx="321992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SEARCH FUNCTION</a:t>
            </a: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13434410" y="3137672"/>
            <a:ext cx="10683141" cy="262815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Lookup math symbols by name or symbol</a:t>
            </a:r>
          </a:p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Custom math keyboard sits above IOS Keyboard</a:t>
            </a:r>
          </a:p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722000" y="4779444"/>
            <a:ext cx="7938263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SYMBOL AND COMMON FORMULA DEFINITIONS</a:t>
            </a:r>
          </a:p>
        </p:txBody>
      </p:sp>
      <p:sp>
        <p:nvSpPr>
          <p:cNvPr id="35" name="Subtitle 2"/>
          <p:cNvSpPr txBox="1">
            <a:spLocks/>
          </p:cNvSpPr>
          <p:nvPr/>
        </p:nvSpPr>
        <p:spPr>
          <a:xfrm>
            <a:off x="12611453" y="5384242"/>
            <a:ext cx="9609441" cy="262815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Access definitions for symbols and common formulas</a:t>
            </a:r>
          </a:p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Load external URL’s (e.g. Wikipedia) for more information</a:t>
            </a:r>
          </a:p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Ability to save favourites to device locally</a:t>
            </a:r>
          </a:p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10780526" y="5078660"/>
            <a:ext cx="1601804" cy="16018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10094186" y="7285469"/>
            <a:ext cx="1601804" cy="160180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11391172" y="2770520"/>
            <a:ext cx="1601804" cy="16018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2064432" y="7465238"/>
            <a:ext cx="796339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DYNAMIC FORMULA TO ENGLISH TRANSLATIONS</a:t>
            </a:r>
          </a:p>
        </p:txBody>
      </p:sp>
      <p:sp>
        <p:nvSpPr>
          <p:cNvPr id="49" name="Subtitle 2"/>
          <p:cNvSpPr txBox="1">
            <a:spLocks/>
          </p:cNvSpPr>
          <p:nvPr/>
        </p:nvSpPr>
        <p:spPr>
          <a:xfrm>
            <a:off x="11953885" y="8070036"/>
            <a:ext cx="12141364" cy="199362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Dynamic formula page translates symbol meanings into sentences as you type!</a:t>
            </a:r>
          </a:p>
          <a:p>
            <a:pPr marL="457200" indent="-457200" algn="l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Interactive displays with real-time translations for common math functions</a:t>
            </a:r>
          </a:p>
          <a:p>
            <a:pPr algn="l"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	e.g. Sigma notation to English for Summation, Product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FE328-45B8-7C48-98E2-019FD4D3BF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7526" y="5524158"/>
            <a:ext cx="787804" cy="7878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DD1CCF-2A6A-FD48-ACD2-773F4E0DD1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5991" y="3074467"/>
            <a:ext cx="915462" cy="91546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44D20B8-3502-AA42-9D1B-A0B1484A8AE4}"/>
              </a:ext>
            </a:extLst>
          </p:cNvPr>
          <p:cNvSpPr txBox="1"/>
          <p:nvPr/>
        </p:nvSpPr>
        <p:spPr>
          <a:xfrm>
            <a:off x="-1812285" y="5602468"/>
            <a:ext cx="141502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spc="6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Math Notation </a:t>
            </a:r>
          </a:p>
          <a:p>
            <a:pPr algn="ctr"/>
            <a:r>
              <a:rPr lang="en-US" sz="9600" b="1" spc="6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Helper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734FE0-0763-EA43-AC4E-55A64B7BBA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9566" y="9492278"/>
            <a:ext cx="1567960" cy="215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2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0972274" y="743713"/>
            <a:ext cx="2443298" cy="1277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DEMO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494196" y="1963881"/>
            <a:ext cx="3395673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Math Notation Helper</a:t>
            </a:r>
          </a:p>
        </p:txBody>
      </p:sp>
      <p:sp>
        <p:nvSpPr>
          <p:cNvPr id="25" name="Oval 24"/>
          <p:cNvSpPr/>
          <p:nvPr/>
        </p:nvSpPr>
        <p:spPr>
          <a:xfrm>
            <a:off x="2395062" y="4349284"/>
            <a:ext cx="3834262" cy="3834262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37" name="Pie 36"/>
          <p:cNvSpPr/>
          <p:nvPr/>
        </p:nvSpPr>
        <p:spPr>
          <a:xfrm flipH="1">
            <a:off x="2395062" y="4349284"/>
            <a:ext cx="3834262" cy="3834262"/>
          </a:xfrm>
          <a:prstGeom prst="pie">
            <a:avLst>
              <a:gd name="adj1" fmla="val 10812834"/>
              <a:gd name="adj2" fmla="val 162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7591531" y="4349284"/>
            <a:ext cx="3834262" cy="3834262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1" name="Pie 40"/>
          <p:cNvSpPr/>
          <p:nvPr/>
        </p:nvSpPr>
        <p:spPr>
          <a:xfrm flipH="1">
            <a:off x="7591531" y="4349284"/>
            <a:ext cx="3834262" cy="3834262"/>
          </a:xfrm>
          <a:prstGeom prst="pie">
            <a:avLst>
              <a:gd name="adj1" fmla="val 5426230"/>
              <a:gd name="adj2" fmla="val 10791922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7897426" y="4655179"/>
            <a:ext cx="3222471" cy="322247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12854636" y="4349284"/>
            <a:ext cx="3834262" cy="3834262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5" name="Pie 44"/>
          <p:cNvSpPr/>
          <p:nvPr/>
        </p:nvSpPr>
        <p:spPr>
          <a:xfrm flipH="1">
            <a:off x="12854636" y="4349284"/>
            <a:ext cx="3834262" cy="3834262"/>
          </a:xfrm>
          <a:prstGeom prst="pie">
            <a:avLst>
              <a:gd name="adj1" fmla="val 28113"/>
              <a:gd name="adj2" fmla="val 5431185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9F0FAFF-8D15-384F-AB1B-80576CC61D59}"/>
              </a:ext>
            </a:extLst>
          </p:cNvPr>
          <p:cNvSpPr/>
          <p:nvPr/>
        </p:nvSpPr>
        <p:spPr>
          <a:xfrm>
            <a:off x="2700957" y="4697286"/>
            <a:ext cx="3222471" cy="322247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13160531" y="4655179"/>
            <a:ext cx="3222471" cy="322247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18125022" y="4349284"/>
            <a:ext cx="3834262" cy="3834262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49" name="Pie 48"/>
          <p:cNvSpPr/>
          <p:nvPr/>
        </p:nvSpPr>
        <p:spPr>
          <a:xfrm flipH="1">
            <a:off x="18125022" y="4349284"/>
            <a:ext cx="3834262" cy="3834262"/>
          </a:xfrm>
          <a:prstGeom prst="pie">
            <a:avLst>
              <a:gd name="adj1" fmla="val 16229858"/>
              <a:gd name="adj2" fmla="val 656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rgbClr val="FFFFFF"/>
              </a:solidFill>
              <a:latin typeface="Open Sans Regular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18430917" y="4655179"/>
            <a:ext cx="3222471" cy="322247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2399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131156" y="6051471"/>
            <a:ext cx="908903" cy="4777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25 %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4394259" y="6051471"/>
            <a:ext cx="908903" cy="4777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25 %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632302" y="6051471"/>
            <a:ext cx="908903" cy="4777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25 %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902347" y="6051471"/>
            <a:ext cx="908903" cy="4777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25 %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860944" y="8975040"/>
            <a:ext cx="1260281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 err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Wenze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56" name="Subtitle 2"/>
          <p:cNvSpPr txBox="1">
            <a:spLocks/>
          </p:cNvSpPr>
          <p:nvPr/>
        </p:nvSpPr>
        <p:spPr>
          <a:xfrm>
            <a:off x="7072945" y="9579838"/>
            <a:ext cx="4836260" cy="326269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Initial UI Prototype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View Structure / Layout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Professional UI Design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Search Functions 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Firebase Integration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3986424" y="8975040"/>
            <a:ext cx="1537601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 err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Jiazheng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58" name="Subtitle 2"/>
          <p:cNvSpPr txBox="1">
            <a:spLocks/>
          </p:cNvSpPr>
          <p:nvPr/>
        </p:nvSpPr>
        <p:spPr>
          <a:xfrm>
            <a:off x="11909205" y="9579838"/>
            <a:ext cx="5264142" cy="389722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Favourites Function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Dynamic Formula  Translation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Common Formula Views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Formula Detail View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Open External URL’s from App</a:t>
            </a:r>
          </a:p>
          <a:p>
            <a:pPr marL="457200" indent="-457200">
              <a:lnSpc>
                <a:spcPts val="4300"/>
              </a:lnSpc>
              <a:buFont typeface="Wingdings" pitchFamily="2" charset="2"/>
              <a:buChar char="Ø"/>
            </a:pP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9506764" y="8975040"/>
            <a:ext cx="111440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Le </a:t>
            </a:r>
            <a:r>
              <a:rPr lang="en-US" sz="3000" b="1" dirty="0" err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Cai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60" name="Subtitle 2"/>
          <p:cNvSpPr txBox="1">
            <a:spLocks/>
          </p:cNvSpPr>
          <p:nvPr/>
        </p:nvSpPr>
        <p:spPr>
          <a:xfrm>
            <a:off x="17645833" y="9579838"/>
            <a:ext cx="4836260" cy="389722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Initial Data Model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Search Function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Firebase Integration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Symbol Detail View 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Table View Structures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755532" y="8975040"/>
            <a:ext cx="1033553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Peter</a:t>
            </a:r>
          </a:p>
        </p:txBody>
      </p:sp>
      <p:sp>
        <p:nvSpPr>
          <p:cNvPr id="62" name="Subtitle 2"/>
          <p:cNvSpPr txBox="1">
            <a:spLocks/>
          </p:cNvSpPr>
          <p:nvPr/>
        </p:nvSpPr>
        <p:spPr>
          <a:xfrm>
            <a:off x="1854174" y="9579838"/>
            <a:ext cx="5390687" cy="326269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Source Math Data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CSV / Dictionary Data Model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Summation / Product Views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Initial App Concept</a:t>
            </a:r>
          </a:p>
          <a:p>
            <a:pPr marL="457200" indent="-457200" algn="l">
              <a:lnSpc>
                <a:spcPts val="4300"/>
              </a:lnSpc>
              <a:buFont typeface="Wingdings" pitchFamily="2" charset="2"/>
              <a:buChar char="Ø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Custom Keyboard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27E83E-21EF-AB47-86B7-B25B6328EF2A}"/>
              </a:ext>
            </a:extLst>
          </p:cNvPr>
          <p:cNvSpPr txBox="1"/>
          <p:nvPr/>
        </p:nvSpPr>
        <p:spPr>
          <a:xfrm>
            <a:off x="5135661" y="3397057"/>
            <a:ext cx="35221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Who worked on…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5B9E8CC-87B9-7449-BDEA-07557B4794B5}"/>
              </a:ext>
            </a:extLst>
          </p:cNvPr>
          <p:cNvSpPr txBox="1"/>
          <p:nvPr/>
        </p:nvSpPr>
        <p:spPr>
          <a:xfrm>
            <a:off x="14771766" y="3397056"/>
            <a:ext cx="4907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Who you can ask about…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4DCE899-1857-E54E-896F-3116761A32B7}"/>
              </a:ext>
            </a:extLst>
          </p:cNvPr>
          <p:cNvSpPr txBox="1"/>
          <p:nvPr/>
        </p:nvSpPr>
        <p:spPr>
          <a:xfrm>
            <a:off x="10377195" y="3417599"/>
            <a:ext cx="3371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Who will demo…</a:t>
            </a:r>
          </a:p>
        </p:txBody>
      </p:sp>
    </p:spTree>
    <p:extLst>
      <p:ext uri="{BB962C8B-B14F-4D97-AF65-F5344CB8AC3E}">
        <p14:creationId xmlns:p14="http://schemas.microsoft.com/office/powerpoint/2010/main" val="715397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1DFD198-5975-1047-B34C-76B673B0F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81423" y="2976003"/>
            <a:ext cx="4089400" cy="24257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006186" y="743713"/>
            <a:ext cx="6375464" cy="1277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TEAM APPROACH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132769" y="1963881"/>
            <a:ext cx="2118529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IOS Group 62</a:t>
            </a:r>
          </a:p>
        </p:txBody>
      </p:sp>
      <p:sp>
        <p:nvSpPr>
          <p:cNvPr id="5" name="Diagonal Stripe 4"/>
          <p:cNvSpPr/>
          <p:nvPr/>
        </p:nvSpPr>
        <p:spPr>
          <a:xfrm rot="2699999">
            <a:off x="19046894" y="656359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6" name="Diagonal Stripe 5"/>
          <p:cNvSpPr/>
          <p:nvPr/>
        </p:nvSpPr>
        <p:spPr>
          <a:xfrm rot="2699999">
            <a:off x="2214823" y="656359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7" name="Diagonal Stripe 6"/>
          <p:cNvSpPr/>
          <p:nvPr/>
        </p:nvSpPr>
        <p:spPr>
          <a:xfrm rot="2699999">
            <a:off x="10630859" y="656359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8" name="Diagonal Stripe 7"/>
          <p:cNvSpPr/>
          <p:nvPr/>
        </p:nvSpPr>
        <p:spPr>
          <a:xfrm rot="13499999">
            <a:off x="6397335" y="5741000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9" name="Diagonal Stripe 8"/>
          <p:cNvSpPr/>
          <p:nvPr/>
        </p:nvSpPr>
        <p:spPr>
          <a:xfrm rot="13499999">
            <a:off x="14813370" y="5741000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12188825" y="5308131"/>
            <a:ext cx="0" cy="1746115"/>
          </a:xfrm>
          <a:prstGeom prst="line">
            <a:avLst/>
          </a:prstGeom>
          <a:ln w="2857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0029883" y="7448675"/>
            <a:ext cx="1200971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4 June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16508" y="7448675"/>
            <a:ext cx="1394421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7</a:t>
            </a:r>
            <a:r>
              <a:rPr lang="en-US" sz="3000" b="1" baseline="30000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th</a:t>
            </a:r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 May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42709" y="7448675"/>
            <a:ext cx="158998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14</a:t>
            </a:r>
            <a:r>
              <a:rPr lang="en-US" sz="3000" b="1" baseline="30000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th</a:t>
            </a:r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 May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532823" y="7448675"/>
            <a:ext cx="1363964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21 May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774975" y="7448675"/>
            <a:ext cx="1363964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28 May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705936" y="3071214"/>
            <a:ext cx="2980239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REFINE FEATURES</a:t>
            </a: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9777919" y="3676012"/>
            <a:ext cx="4836260" cy="13590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ts val="43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Action early MVP feedback</a:t>
            </a:r>
          </a:p>
          <a:p>
            <a:pPr marL="514350" indent="-514350">
              <a:lnSpc>
                <a:spcPts val="43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Refine Trello actions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16413191" y="8535500"/>
            <a:ext cx="1" cy="1694819"/>
          </a:xfrm>
          <a:prstGeom prst="line">
            <a:avLst/>
          </a:prstGeom>
          <a:ln w="28575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5098112" y="10715738"/>
            <a:ext cx="2648482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‘CRUNCH’ TIME</a:t>
            </a: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14004220" y="11320536"/>
            <a:ext cx="4836260" cy="199362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Commit to build </a:t>
            </a:r>
          </a:p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De-scope some features</a:t>
            </a:r>
          </a:p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Test and </a:t>
            </a:r>
            <a:r>
              <a:rPr lang="en-US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Finalise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20629757" y="5308131"/>
            <a:ext cx="0" cy="1746115"/>
          </a:xfrm>
          <a:prstGeom prst="line">
            <a:avLst/>
          </a:prstGeom>
          <a:ln w="28575">
            <a:solidFill>
              <a:schemeClr val="accent5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909061" y="3071214"/>
            <a:ext cx="145584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REVIEW</a:t>
            </a:r>
          </a:p>
        </p:txBody>
      </p:sp>
      <p:sp>
        <p:nvSpPr>
          <p:cNvPr id="27" name="Subtitle 2"/>
          <p:cNvSpPr txBox="1">
            <a:spLocks/>
          </p:cNvSpPr>
          <p:nvPr/>
        </p:nvSpPr>
        <p:spPr>
          <a:xfrm>
            <a:off x="17138938" y="3676012"/>
            <a:ext cx="6432261" cy="13590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Merge final changes</a:t>
            </a:r>
          </a:p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Debug and test on different IOS builds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3813718" y="5308131"/>
            <a:ext cx="0" cy="1746115"/>
          </a:xfrm>
          <a:prstGeom prst="line">
            <a:avLst/>
          </a:prstGeom>
          <a:ln w="2857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268670" y="3071214"/>
            <a:ext cx="3104543" cy="55399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IDEA PHASE</a:t>
            </a:r>
          </a:p>
        </p:txBody>
      </p:sp>
      <p:sp>
        <p:nvSpPr>
          <p:cNvPr id="30" name="Subtitle 2"/>
          <p:cNvSpPr txBox="1">
            <a:spLocks/>
          </p:cNvSpPr>
          <p:nvPr/>
        </p:nvSpPr>
        <p:spPr>
          <a:xfrm>
            <a:off x="1402812" y="3676012"/>
            <a:ext cx="4836260" cy="13590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ts val="43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Agree on concept</a:t>
            </a:r>
          </a:p>
          <a:p>
            <a:pPr marL="514350" indent="-514350">
              <a:lnSpc>
                <a:spcPts val="43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Brainstorm app &amp; workflow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H="1">
            <a:off x="8037697" y="8535500"/>
            <a:ext cx="1" cy="1694819"/>
          </a:xfrm>
          <a:prstGeom prst="line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444788" y="10715738"/>
            <a:ext cx="320414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PROTOTYPE PHASE</a:t>
            </a: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5181600" y="11320536"/>
            <a:ext cx="5524336" cy="199362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Setup GitHub</a:t>
            </a:r>
          </a:p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Setup Trello Board</a:t>
            </a:r>
          </a:p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Build Initial Data Model &amp; Views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94CB8-5F40-C346-A929-2D39AC46EE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6411" y="2554134"/>
            <a:ext cx="2120900" cy="4102100"/>
          </a:xfrm>
          <a:prstGeom prst="rect">
            <a:avLst/>
          </a:prstGeom>
        </p:spPr>
      </p:pic>
      <p:pic>
        <p:nvPicPr>
          <p:cNvPr id="11" name="video-1527926341">
            <a:hlinkClick r:id="" action="ppaction://media"/>
            <a:extLst>
              <a:ext uri="{FF2B5EF4-FFF2-40B4-BE49-F238E27FC236}">
                <a16:creationId xmlns:a16="http://schemas.microsoft.com/office/drawing/2014/main" id="{C5286CD8-BD5D-5E4F-B804-C5C0137114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8832" y="8630474"/>
            <a:ext cx="2058301" cy="430077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35BFFC7-9782-4D4D-8397-CEDCF9FA23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10670" y="8839699"/>
            <a:ext cx="3327400" cy="42926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10B7DAE-60EB-8841-968F-D551B6412C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733154" y="8595225"/>
            <a:ext cx="2152271" cy="453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0497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6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9772156" y="743713"/>
            <a:ext cx="4843570" cy="1277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Success Tools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409848" y="5806358"/>
            <a:ext cx="192713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1M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459299" y="5806358"/>
            <a:ext cx="31918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210k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886083" y="5806358"/>
            <a:ext cx="265649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50k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8731662" y="9813073"/>
            <a:ext cx="1356141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TRELLO</a:t>
            </a:r>
          </a:p>
        </p:txBody>
      </p:sp>
      <p:sp>
        <p:nvSpPr>
          <p:cNvPr id="37" name="Subtitle 2"/>
          <p:cNvSpPr txBox="1">
            <a:spLocks/>
          </p:cNvSpPr>
          <p:nvPr/>
        </p:nvSpPr>
        <p:spPr>
          <a:xfrm>
            <a:off x="16991598" y="10417871"/>
            <a:ext cx="4836260" cy="13590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Task </a:t>
            </a:r>
            <a:r>
              <a:rPr lang="en-US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Prioritisation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Scope </a:t>
            </a:r>
            <a:r>
              <a:rPr lang="en-US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Managemnet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1369386" y="7233922"/>
            <a:ext cx="1683473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followers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0479726" y="9813073"/>
            <a:ext cx="346280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Daily Scrum Huddles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8951108" y="7233922"/>
            <a:ext cx="917239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likes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205223" y="7233922"/>
            <a:ext cx="1683473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followers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A3FC4-36C9-1843-82D3-74F916CDA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0946" y="4751385"/>
            <a:ext cx="7323861" cy="44144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6B0151-DCE5-6346-BD00-09E5A50F9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09445" y="2782087"/>
            <a:ext cx="1562100" cy="1562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282CB-48D6-774C-A80B-493F6DDADC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362" y="4805983"/>
            <a:ext cx="8269801" cy="434164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9F8B0CE-D7AB-794C-AFE4-6E48862E647A}"/>
              </a:ext>
            </a:extLst>
          </p:cNvPr>
          <p:cNvSpPr txBox="1"/>
          <p:nvPr/>
        </p:nvSpPr>
        <p:spPr>
          <a:xfrm>
            <a:off x="3645065" y="9813073"/>
            <a:ext cx="1985095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MOCKPLUS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2042AACB-AE73-5743-9340-5A4F5A3FB340}"/>
              </a:ext>
            </a:extLst>
          </p:cNvPr>
          <p:cNvSpPr txBox="1">
            <a:spLocks/>
          </p:cNvSpPr>
          <p:nvPr/>
        </p:nvSpPr>
        <p:spPr>
          <a:xfrm>
            <a:off x="2376132" y="10418849"/>
            <a:ext cx="4836260" cy="72456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Rapid UI Layout Prototyping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F0E3805-A19E-2A45-B10A-DA33F15CED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9662380"/>
              </p:ext>
            </p:extLst>
          </p:nvPr>
        </p:nvGraphicFramePr>
        <p:xfrm>
          <a:off x="8417598" y="4138793"/>
          <a:ext cx="7860996" cy="57337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A8193202-14C0-604F-B7EC-808EE74D9D1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244076" y="5311858"/>
            <a:ext cx="2106019" cy="1529844"/>
          </a:xfrm>
          <a:prstGeom prst="rect">
            <a:avLst/>
          </a:prstGeom>
        </p:spPr>
      </p:pic>
      <p:sp>
        <p:nvSpPr>
          <p:cNvPr id="46" name="Subtitle 2">
            <a:extLst>
              <a:ext uri="{FF2B5EF4-FFF2-40B4-BE49-F238E27FC236}">
                <a16:creationId xmlns:a16="http://schemas.microsoft.com/office/drawing/2014/main" id="{01CF8D60-952F-C046-821C-85965E1AED53}"/>
              </a:ext>
            </a:extLst>
          </p:cNvPr>
          <p:cNvSpPr txBox="1">
            <a:spLocks/>
          </p:cNvSpPr>
          <p:nvPr/>
        </p:nvSpPr>
        <p:spPr>
          <a:xfrm>
            <a:off x="8745415" y="10475929"/>
            <a:ext cx="6822831" cy="13590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When we met @ </a:t>
            </a:r>
            <a:r>
              <a:rPr lang="en-US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Uni</a:t>
            </a: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twice per week</a:t>
            </a:r>
          </a:p>
          <a:p>
            <a:pPr marL="514350" indent="-514350">
              <a:lnSpc>
                <a:spcPts val="4300"/>
              </a:lnSpc>
              <a:buAutoNum type="arabicPeriod"/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Daily Facebook chats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A788FF-E61C-3248-B011-73678F39DD0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16601" y="7233922"/>
            <a:ext cx="1167592" cy="116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1991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8027035" y="743713"/>
            <a:ext cx="8333821" cy="1277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WHERE TO FROM HERE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017195" y="1963881"/>
            <a:ext cx="234968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(If we go large)</a:t>
            </a:r>
          </a:p>
        </p:txBody>
      </p:sp>
      <p:sp>
        <p:nvSpPr>
          <p:cNvPr id="22" name="Freeform 21"/>
          <p:cNvSpPr/>
          <p:nvPr/>
        </p:nvSpPr>
        <p:spPr>
          <a:xfrm>
            <a:off x="2020771" y="683635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6926884" y="683635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11832997" y="683635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16739110" y="683635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8305261" y="7363360"/>
            <a:ext cx="2718052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TO MARKET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714655" y="7363360"/>
            <a:ext cx="1208985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MVP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957188" y="7363360"/>
            <a:ext cx="2555572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INVESTORS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985377" y="7363360"/>
            <a:ext cx="2137701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DEVELOP</a:t>
            </a:r>
          </a:p>
        </p:txBody>
      </p:sp>
      <p:cxnSp>
        <p:nvCxnSpPr>
          <p:cNvPr id="32" name="Straight Connector 31"/>
          <p:cNvCxnSpPr/>
          <p:nvPr/>
        </p:nvCxnSpPr>
        <p:spPr>
          <a:xfrm flipV="1">
            <a:off x="14541191" y="5330208"/>
            <a:ext cx="0" cy="1113266"/>
          </a:xfrm>
          <a:prstGeom prst="line">
            <a:avLst/>
          </a:prstGeom>
          <a:ln w="2857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2412584" y="3093290"/>
            <a:ext cx="4271682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PRODUCT DEVELOPMENT</a:t>
            </a: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0464986" y="3698088"/>
            <a:ext cx="8549845" cy="12759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Get feedback and requirements from schools, universities, teachers and students to refine and build a final product</a:t>
            </a:r>
          </a:p>
        </p:txBody>
      </p:sp>
      <p:cxnSp>
        <p:nvCxnSpPr>
          <p:cNvPr id="35" name="Straight Connector 34"/>
          <p:cNvCxnSpPr/>
          <p:nvPr/>
        </p:nvCxnSpPr>
        <p:spPr>
          <a:xfrm>
            <a:off x="19657315" y="9109144"/>
            <a:ext cx="0" cy="1110633"/>
          </a:xfrm>
          <a:prstGeom prst="line">
            <a:avLst/>
          </a:prstGeom>
          <a:ln w="28575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8174820" y="10705196"/>
            <a:ext cx="298331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MARKET LAUNCH</a:t>
            </a:r>
          </a:p>
        </p:txBody>
      </p:sp>
      <p:sp>
        <p:nvSpPr>
          <p:cNvPr id="37" name="Subtitle 2"/>
          <p:cNvSpPr txBox="1">
            <a:spLocks/>
          </p:cNvSpPr>
          <p:nvPr/>
        </p:nvSpPr>
        <p:spPr>
          <a:xfrm>
            <a:off x="16123078" y="11309994"/>
            <a:ext cx="7252737" cy="191052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Launch on App Store early 2019 </a:t>
            </a:r>
          </a:p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School/University stalls, road-shows &amp; promotions</a:t>
            </a: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4839630" y="5330208"/>
            <a:ext cx="0" cy="1113266"/>
          </a:xfrm>
          <a:prstGeom prst="line">
            <a:avLst/>
          </a:prstGeom>
          <a:ln w="2857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4369804" y="3093290"/>
            <a:ext cx="95410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MVP</a:t>
            </a: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2428724" y="3698088"/>
            <a:ext cx="4836260" cy="12759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Refine idea based on MVP Feedback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10044964" y="9109144"/>
            <a:ext cx="0" cy="1110633"/>
          </a:xfrm>
          <a:prstGeom prst="line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298072" y="10705196"/>
            <a:ext cx="3512115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PITCH TO INVESTORS</a:t>
            </a:r>
          </a:p>
        </p:txBody>
      </p:sp>
      <p:sp>
        <p:nvSpPr>
          <p:cNvPr id="44" name="Subtitle 2"/>
          <p:cNvSpPr txBox="1">
            <a:spLocks/>
          </p:cNvSpPr>
          <p:nvPr/>
        </p:nvSpPr>
        <p:spPr>
          <a:xfrm>
            <a:off x="7635992" y="11309994"/>
            <a:ext cx="4836260" cy="72456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Get Funding and do it properly</a:t>
            </a:r>
          </a:p>
        </p:txBody>
      </p:sp>
    </p:spTree>
    <p:extLst>
      <p:ext uri="{BB962C8B-B14F-4D97-AF65-F5344CB8AC3E}">
        <p14:creationId xmlns:p14="http://schemas.microsoft.com/office/powerpoint/2010/main" val="693759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Pitch Deck Light">
      <a:dk1>
        <a:srgbClr val="737572"/>
      </a:dk1>
      <a:lt1>
        <a:srgbClr val="FFFFFF"/>
      </a:lt1>
      <a:dk2>
        <a:srgbClr val="445469"/>
      </a:dk2>
      <a:lt2>
        <a:srgbClr val="FFFFFF"/>
      </a:lt2>
      <a:accent1>
        <a:srgbClr val="0E80C9"/>
      </a:accent1>
      <a:accent2>
        <a:srgbClr val="119CF4"/>
      </a:accent2>
      <a:accent3>
        <a:srgbClr val="445469"/>
      </a:accent3>
      <a:accent4>
        <a:srgbClr val="8AC153"/>
      </a:accent4>
      <a:accent5>
        <a:srgbClr val="BAEF69"/>
      </a:accent5>
      <a:accent6>
        <a:srgbClr val="A9A8AB"/>
      </a:accent6>
      <a:hlink>
        <a:srgbClr val="0E80C9"/>
      </a:hlink>
      <a:folHlink>
        <a:srgbClr val="0EA3F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40251</TotalTime>
  <Words>783</Words>
  <Application>Microsoft Macintosh PowerPoint</Application>
  <PresentationFormat>Custom</PresentationFormat>
  <Paragraphs>180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Montserrat</vt:lpstr>
      <vt:lpstr>Montserrat Bold</vt:lpstr>
      <vt:lpstr>Montserrat Light</vt:lpstr>
      <vt:lpstr>Montserrat Ultra Light</vt:lpstr>
      <vt:lpstr>Open Sans Light</vt:lpstr>
      <vt:lpstr>Open Sans Regular</vt:lpstr>
      <vt:lpstr>Roboto Regular</vt:lpstr>
      <vt:lpstr>Wingdings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Premium Presentations</dc:title>
  <dc:subject/>
  <dc:creator/>
  <cp:keywords/>
  <dc:description/>
  <cp:lastModifiedBy>Peter Bower</cp:lastModifiedBy>
  <cp:revision>6386</cp:revision>
  <dcterms:created xsi:type="dcterms:W3CDTF">2014-11-12T21:47:38Z</dcterms:created>
  <dcterms:modified xsi:type="dcterms:W3CDTF">2018-06-07T01:27:03Z</dcterms:modified>
  <cp:category/>
</cp:coreProperties>
</file>

<file path=docProps/thumbnail.jpeg>
</file>